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Fira Sans Extra Condensed Medium"/>
      <p:regular r:id="rId39"/>
      <p:bold r:id="rId40"/>
      <p:italic r:id="rId41"/>
      <p:boldItalic r:id="rId42"/>
    </p:embeddedFont>
    <p:embeddedFont>
      <p:font typeface="Quicksand"/>
      <p:regular r:id="rId43"/>
      <p:bold r:id="rId44"/>
    </p:embeddedFont>
    <p:embeddedFont>
      <p:font typeface="Montserrat ExtraBold"/>
      <p:bold r:id="rId45"/>
      <p:boldItalic r:id="rId46"/>
    </p:embeddedFont>
    <p:embeddedFont>
      <p:font typeface="Quicksand Light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.fntdata"/><Relationship Id="rId20" Type="http://schemas.openxmlformats.org/officeDocument/2006/relationships/slide" Target="slides/slide15.xml"/><Relationship Id="rId42" Type="http://schemas.openxmlformats.org/officeDocument/2006/relationships/font" Target="fonts/FiraSansExtraCondensedMedium-boldItalic.fntdata"/><Relationship Id="rId41" Type="http://schemas.openxmlformats.org/officeDocument/2006/relationships/font" Target="fonts/FiraSansExtraCondensedMedium-italic.fntdata"/><Relationship Id="rId22" Type="http://schemas.openxmlformats.org/officeDocument/2006/relationships/slide" Target="slides/slide17.xml"/><Relationship Id="rId44" Type="http://schemas.openxmlformats.org/officeDocument/2006/relationships/font" Target="fonts/Quicksand-bold.fntdata"/><Relationship Id="rId21" Type="http://schemas.openxmlformats.org/officeDocument/2006/relationships/slide" Target="slides/slide16.xml"/><Relationship Id="rId43" Type="http://schemas.openxmlformats.org/officeDocument/2006/relationships/font" Target="fonts/Quicksand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ExtraBold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QuicksandLight-bold.fntdata"/><Relationship Id="rId25" Type="http://schemas.openxmlformats.org/officeDocument/2006/relationships/slide" Target="slides/slide20.xml"/><Relationship Id="rId47" Type="http://schemas.openxmlformats.org/officeDocument/2006/relationships/font" Target="fonts/QuicksandLigh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Medium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5e9d9c36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5e9d9c36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5e9d9c36d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5e9d9c36d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5e9d9c36d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5e9d9c36d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5e9d9c36d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5e9d9c36d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que eles possuem tipos e que há definições nativas.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e9d9c36d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e9d9c36d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5e9d9c36d_1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5e9d9c36d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5e9d9c36d_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5e9d9c36d_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5e9d9c36d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5e9d9c36d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c58b2855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c58b2855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5e9d9c36d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5e9d9c36d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c58b2855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c58b2855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5e9d9c36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5e9d9c36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614c7c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614c7c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1bf378aac4bf61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1bf378aac4bf61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1bf378aac4bf61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1bf378aac4bf61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5e9d9c36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5e9d9c36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5e9d9c36d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5e9d9c36d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c58b2855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c58b2855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5e9d9c36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5e9d9c36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e9d9c36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5e9d9c36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5e9d9c36d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5e9d9c36d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5e9d9c36d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5e9d9c36d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e9d9c36d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e9d9c36d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5e9d9c36d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5e9d9c36d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9d9c36d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5e9d9c36d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3806975"/>
            <a:ext cx="7704000" cy="5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4318550"/>
            <a:ext cx="7704000" cy="2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picture">
  <p:cSld name="CUSTOM_1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 rot="-937">
            <a:off x="267648" y="279459"/>
            <a:ext cx="3303300" cy="7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hasCustomPrompt="1" type="title"/>
          </p:nvPr>
        </p:nvSpPr>
        <p:spPr>
          <a:xfrm>
            <a:off x="1258350" y="1106763"/>
            <a:ext cx="6627300" cy="15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12"/>
          <p:cNvSpPr txBox="1"/>
          <p:nvPr>
            <p:ph idx="1" type="subTitle"/>
          </p:nvPr>
        </p:nvSpPr>
        <p:spPr>
          <a:xfrm flipH="1">
            <a:off x="2937750" y="2942331"/>
            <a:ext cx="3268500" cy="10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9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idx="1" type="subTitle"/>
          </p:nvPr>
        </p:nvSpPr>
        <p:spPr>
          <a:xfrm flipH="1">
            <a:off x="608849" y="1494570"/>
            <a:ext cx="2629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2" type="subTitle"/>
          </p:nvPr>
        </p:nvSpPr>
        <p:spPr>
          <a:xfrm flipH="1">
            <a:off x="4739828" y="1498757"/>
            <a:ext cx="2784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3" type="subTitle"/>
          </p:nvPr>
        </p:nvSpPr>
        <p:spPr>
          <a:xfrm flipH="1">
            <a:off x="608849" y="3767527"/>
            <a:ext cx="2629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4" type="subTitle"/>
          </p:nvPr>
        </p:nvSpPr>
        <p:spPr>
          <a:xfrm flipH="1">
            <a:off x="4739828" y="3761900"/>
            <a:ext cx="2784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5" type="subTitle"/>
          </p:nvPr>
        </p:nvSpPr>
        <p:spPr>
          <a:xfrm flipH="1">
            <a:off x="608849" y="1037268"/>
            <a:ext cx="32106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6" type="subTitle"/>
          </p:nvPr>
        </p:nvSpPr>
        <p:spPr>
          <a:xfrm flipH="1">
            <a:off x="4739828" y="1041431"/>
            <a:ext cx="28926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7" type="subTitle"/>
          </p:nvPr>
        </p:nvSpPr>
        <p:spPr>
          <a:xfrm flipH="1">
            <a:off x="608849" y="3356888"/>
            <a:ext cx="3369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8" type="subTitle"/>
          </p:nvPr>
        </p:nvSpPr>
        <p:spPr>
          <a:xfrm flipH="1">
            <a:off x="4739828" y="3358638"/>
            <a:ext cx="3079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type="title"/>
          </p:nvPr>
        </p:nvSpPr>
        <p:spPr>
          <a:xfrm>
            <a:off x="726376" y="2723373"/>
            <a:ext cx="1196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hasCustomPrompt="1" idx="9" type="title"/>
          </p:nvPr>
        </p:nvSpPr>
        <p:spPr>
          <a:xfrm>
            <a:off x="4739828" y="480093"/>
            <a:ext cx="1132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13" type="title"/>
          </p:nvPr>
        </p:nvSpPr>
        <p:spPr>
          <a:xfrm>
            <a:off x="4739828" y="2717086"/>
            <a:ext cx="1487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hasCustomPrompt="1" idx="14" type="title"/>
          </p:nvPr>
        </p:nvSpPr>
        <p:spPr>
          <a:xfrm>
            <a:off x="681978" y="480093"/>
            <a:ext cx="11325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 flipH="1">
            <a:off x="720002" y="2820475"/>
            <a:ext cx="185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 flipH="1">
            <a:off x="719991" y="3419209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8" name="Google Shape;58;p14"/>
          <p:cNvSpPr txBox="1"/>
          <p:nvPr>
            <p:ph idx="2" type="ctrTitle"/>
          </p:nvPr>
        </p:nvSpPr>
        <p:spPr>
          <a:xfrm flipH="1">
            <a:off x="6572700" y="2820475"/>
            <a:ext cx="185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 flipH="1">
            <a:off x="6572699" y="3419200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idx="4" type="ctrTitle"/>
          </p:nvPr>
        </p:nvSpPr>
        <p:spPr>
          <a:xfrm flipH="1">
            <a:off x="3646352" y="2820475"/>
            <a:ext cx="185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5" type="subTitle"/>
          </p:nvPr>
        </p:nvSpPr>
        <p:spPr>
          <a:xfrm flipH="1">
            <a:off x="3646341" y="3419209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4"/>
          <p:cNvSpPr txBox="1"/>
          <p:nvPr>
            <p:ph idx="6" type="title"/>
          </p:nvPr>
        </p:nvSpPr>
        <p:spPr>
          <a:xfrm>
            <a:off x="720000" y="358633"/>
            <a:ext cx="70335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">
  <p:cSld name="CUSTOM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 flipH="1">
            <a:off x="3836100" y="3130300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 flipH="1">
            <a:off x="3836100" y="3600125"/>
            <a:ext cx="1815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5"/>
          <p:cNvSpPr txBox="1"/>
          <p:nvPr>
            <p:ph idx="2" type="ctrTitle"/>
          </p:nvPr>
        </p:nvSpPr>
        <p:spPr>
          <a:xfrm flipH="1">
            <a:off x="3836100" y="1651700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3" type="subTitle"/>
          </p:nvPr>
        </p:nvSpPr>
        <p:spPr>
          <a:xfrm flipH="1">
            <a:off x="3836100" y="2098575"/>
            <a:ext cx="1815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5"/>
          <p:cNvSpPr txBox="1"/>
          <p:nvPr>
            <p:ph idx="4" type="ctrTitle"/>
          </p:nvPr>
        </p:nvSpPr>
        <p:spPr>
          <a:xfrm flipH="1">
            <a:off x="1322192" y="3130300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5" type="subTitle"/>
          </p:nvPr>
        </p:nvSpPr>
        <p:spPr>
          <a:xfrm flipH="1">
            <a:off x="1322200" y="3593604"/>
            <a:ext cx="1815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15"/>
          <p:cNvSpPr txBox="1"/>
          <p:nvPr>
            <p:ph idx="6" type="ctrTitle"/>
          </p:nvPr>
        </p:nvSpPr>
        <p:spPr>
          <a:xfrm flipH="1">
            <a:off x="1322207" y="1651700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7" type="subTitle"/>
          </p:nvPr>
        </p:nvSpPr>
        <p:spPr>
          <a:xfrm flipH="1">
            <a:off x="1322150" y="2098575"/>
            <a:ext cx="1815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15"/>
          <p:cNvSpPr txBox="1"/>
          <p:nvPr>
            <p:ph idx="8" type="title"/>
          </p:nvPr>
        </p:nvSpPr>
        <p:spPr>
          <a:xfrm>
            <a:off x="720000" y="361000"/>
            <a:ext cx="40851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 flipH="1">
            <a:off x="719989" y="1662797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 flipH="1">
            <a:off x="720000" y="2090425"/>
            <a:ext cx="182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p16"/>
          <p:cNvSpPr txBox="1"/>
          <p:nvPr>
            <p:ph idx="2" type="ctrTitle"/>
          </p:nvPr>
        </p:nvSpPr>
        <p:spPr>
          <a:xfrm flipH="1">
            <a:off x="720002" y="3341275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16"/>
          <p:cNvSpPr txBox="1"/>
          <p:nvPr>
            <p:ph idx="3" type="subTitle"/>
          </p:nvPr>
        </p:nvSpPr>
        <p:spPr>
          <a:xfrm flipH="1">
            <a:off x="720000" y="3771250"/>
            <a:ext cx="182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6"/>
          <p:cNvSpPr txBox="1"/>
          <p:nvPr>
            <p:ph idx="4" type="ctrTitle"/>
          </p:nvPr>
        </p:nvSpPr>
        <p:spPr>
          <a:xfrm flipH="1">
            <a:off x="6600000" y="1662800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6"/>
          <p:cNvSpPr txBox="1"/>
          <p:nvPr>
            <p:ph idx="5" type="subTitle"/>
          </p:nvPr>
        </p:nvSpPr>
        <p:spPr>
          <a:xfrm flipH="1">
            <a:off x="6600000" y="2090425"/>
            <a:ext cx="182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6"/>
          <p:cNvSpPr txBox="1"/>
          <p:nvPr>
            <p:ph idx="6" type="ctrTitle"/>
          </p:nvPr>
        </p:nvSpPr>
        <p:spPr>
          <a:xfrm flipH="1">
            <a:off x="3710000" y="3341275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1" name="Google Shape;81;p16"/>
          <p:cNvSpPr txBox="1"/>
          <p:nvPr>
            <p:ph idx="7" type="subTitle"/>
          </p:nvPr>
        </p:nvSpPr>
        <p:spPr>
          <a:xfrm flipH="1">
            <a:off x="3710000" y="3771250"/>
            <a:ext cx="182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2" name="Google Shape;82;p16"/>
          <p:cNvSpPr txBox="1"/>
          <p:nvPr>
            <p:ph idx="8" type="ctrTitle"/>
          </p:nvPr>
        </p:nvSpPr>
        <p:spPr>
          <a:xfrm flipH="1">
            <a:off x="6600000" y="3341275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6"/>
          <p:cNvSpPr txBox="1"/>
          <p:nvPr>
            <p:ph idx="9" type="subTitle"/>
          </p:nvPr>
        </p:nvSpPr>
        <p:spPr>
          <a:xfrm flipH="1">
            <a:off x="6600000" y="3771250"/>
            <a:ext cx="182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4" name="Google Shape;84;p16"/>
          <p:cNvSpPr txBox="1"/>
          <p:nvPr>
            <p:ph idx="13" type="ctrTitle"/>
          </p:nvPr>
        </p:nvSpPr>
        <p:spPr>
          <a:xfrm flipH="1">
            <a:off x="3710000" y="1662800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6"/>
          <p:cNvSpPr txBox="1"/>
          <p:nvPr>
            <p:ph idx="14" type="subTitle"/>
          </p:nvPr>
        </p:nvSpPr>
        <p:spPr>
          <a:xfrm flipH="1">
            <a:off x="3710000" y="2090425"/>
            <a:ext cx="1824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6" name="Google Shape;86;p16"/>
          <p:cNvSpPr txBox="1"/>
          <p:nvPr>
            <p:ph idx="15" type="title"/>
          </p:nvPr>
        </p:nvSpPr>
        <p:spPr>
          <a:xfrm>
            <a:off x="719989" y="361310"/>
            <a:ext cx="70335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mall numbers">
  <p:cSld name="CUSTOM_4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hasCustomPrompt="1" type="title"/>
          </p:nvPr>
        </p:nvSpPr>
        <p:spPr>
          <a:xfrm>
            <a:off x="4270749" y="456600"/>
            <a:ext cx="38301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 flipH="1">
            <a:off x="4270749" y="1266105"/>
            <a:ext cx="2614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hasCustomPrompt="1" idx="2" type="title"/>
          </p:nvPr>
        </p:nvSpPr>
        <p:spPr>
          <a:xfrm>
            <a:off x="4532092" y="2032183"/>
            <a:ext cx="38919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44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/>
          <p:nvPr>
            <p:ph idx="3" type="subTitle"/>
          </p:nvPr>
        </p:nvSpPr>
        <p:spPr>
          <a:xfrm flipH="1">
            <a:off x="5809192" y="2684949"/>
            <a:ext cx="26148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7"/>
          <p:cNvSpPr txBox="1"/>
          <p:nvPr>
            <p:ph hasCustomPrompt="1" idx="4" type="title"/>
          </p:nvPr>
        </p:nvSpPr>
        <p:spPr>
          <a:xfrm>
            <a:off x="4262091" y="3303421"/>
            <a:ext cx="36846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44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/>
          <p:nvPr>
            <p:ph idx="5" type="subTitle"/>
          </p:nvPr>
        </p:nvSpPr>
        <p:spPr>
          <a:xfrm flipH="1">
            <a:off x="4262167" y="4095096"/>
            <a:ext cx="29691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2">
  <p:cSld name="CUSTOM_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ctrTitle"/>
          </p:nvPr>
        </p:nvSpPr>
        <p:spPr>
          <a:xfrm flipH="1">
            <a:off x="4251590" y="2601725"/>
            <a:ext cx="41724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 flipH="1">
            <a:off x="4688390" y="3417350"/>
            <a:ext cx="3735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7" name="Google Shape;97;p18"/>
          <p:cNvSpPr txBox="1"/>
          <p:nvPr>
            <p:ph hasCustomPrompt="1" idx="2" type="title"/>
          </p:nvPr>
        </p:nvSpPr>
        <p:spPr>
          <a:xfrm flipH="1">
            <a:off x="6027590" y="757825"/>
            <a:ext cx="2396400" cy="109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CUSTOM_14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 flipH="1">
            <a:off x="2738824" y="1525265"/>
            <a:ext cx="24708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2" type="ctrTitle"/>
          </p:nvPr>
        </p:nvSpPr>
        <p:spPr>
          <a:xfrm flipH="1">
            <a:off x="4553049" y="3523834"/>
            <a:ext cx="1853100" cy="45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 flipH="1">
            <a:off x="2738824" y="2130098"/>
            <a:ext cx="2165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9"/>
          <p:cNvSpPr txBox="1"/>
          <p:nvPr>
            <p:ph idx="3" type="subTitle"/>
          </p:nvPr>
        </p:nvSpPr>
        <p:spPr>
          <a:xfrm flipH="1">
            <a:off x="4240449" y="4147787"/>
            <a:ext cx="2165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19"/>
          <p:cNvSpPr txBox="1"/>
          <p:nvPr>
            <p:ph idx="4" type="title"/>
          </p:nvPr>
        </p:nvSpPr>
        <p:spPr>
          <a:xfrm>
            <a:off x="719993" y="346299"/>
            <a:ext cx="7024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 flipH="1">
            <a:off x="4808700" y="1967975"/>
            <a:ext cx="36153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0" sz="1600">
                <a:latin typeface="Quicksand"/>
                <a:ea typeface="Quicksand"/>
                <a:cs typeface="Quicksand"/>
                <a:sym typeface="Quicksa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 flipH="1" rot="-764">
            <a:off x="4376700" y="636425"/>
            <a:ext cx="40473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720001" y="2601725"/>
            <a:ext cx="41724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20001" y="3417350"/>
            <a:ext cx="3735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1" y="757825"/>
            <a:ext cx="3311400" cy="109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10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design 1">
  <p:cSld name="CUSTOM_10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ctrTitle"/>
          </p:nvPr>
        </p:nvSpPr>
        <p:spPr>
          <a:xfrm flipH="1">
            <a:off x="720000" y="353750"/>
            <a:ext cx="31161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 flipH="1">
            <a:off x="720000" y="2209995"/>
            <a:ext cx="20811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and text">
  <p:cSld name="SECTION_HEADER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 rot="-198">
            <a:off x="708477" y="933091"/>
            <a:ext cx="5211600" cy="15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 flipH="1">
            <a:off x="708483" y="2456605"/>
            <a:ext cx="3308400" cy="153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2">
  <p:cSld name="TITLE_ONLY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719950" y="347125"/>
            <a:ext cx="62181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3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idx="1" type="body"/>
          </p:nvPr>
        </p:nvSpPr>
        <p:spPr>
          <a:xfrm>
            <a:off x="729700" y="1233000"/>
            <a:ext cx="38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SemiBold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type="title"/>
          </p:nvPr>
        </p:nvSpPr>
        <p:spPr>
          <a:xfrm>
            <a:off x="719997" y="340050"/>
            <a:ext cx="70284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18" name="Google Shape;118;p24"/>
          <p:cNvSpPr txBox="1"/>
          <p:nvPr>
            <p:ph idx="2" type="body"/>
          </p:nvPr>
        </p:nvSpPr>
        <p:spPr>
          <a:xfrm>
            <a:off x="4935299" y="1109175"/>
            <a:ext cx="348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 SemiBold"/>
              <a:buChar char="●"/>
              <a:defRPr sz="10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17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 rot="-198">
            <a:off x="730725" y="210673"/>
            <a:ext cx="52116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25"/>
          <p:cNvSpPr txBox="1"/>
          <p:nvPr/>
        </p:nvSpPr>
        <p:spPr>
          <a:xfrm>
            <a:off x="720005" y="3475322"/>
            <a:ext cx="3803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Quicksand Light"/>
                <a:ea typeface="Quicksand Light"/>
                <a:cs typeface="Quicksand Light"/>
                <a:sym typeface="Quicksand Light"/>
                <a:hlinkClick r:id="rId2"/>
              </a:rPr>
              <a:t>Slidesgo</a:t>
            </a:r>
            <a:r>
              <a:rPr lang="en"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Quicksand Light"/>
                <a:ea typeface="Quicksand Light"/>
                <a:cs typeface="Quicksand Light"/>
                <a:sym typeface="Quicksand Light"/>
                <a:hlinkClick r:id="rId3"/>
              </a:rPr>
              <a:t>Flaticon</a:t>
            </a:r>
            <a:r>
              <a:rPr lang="en" sz="1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Quicksand Light"/>
                <a:ea typeface="Quicksand Light"/>
                <a:cs typeface="Quicksand Light"/>
                <a:sym typeface="Quicksand Light"/>
                <a:hlinkClick r:id="rId4"/>
              </a:rPr>
              <a:t>Freepik</a:t>
            </a:r>
            <a:endParaRPr sz="1200">
              <a:solidFill>
                <a:schemeClr val="dk2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304350"/>
            <a:ext cx="7536600" cy="3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Quicksand Light"/>
              <a:buAutoNum type="arabicPeriod"/>
              <a:defRPr sz="1400">
                <a:solidFill>
                  <a:srgbClr val="07243D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07243D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07243D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07243D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006" y="350886"/>
            <a:ext cx="42462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07243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 flipH="1">
            <a:off x="720000" y="1465281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 flipH="1">
            <a:off x="720000" y="1902650"/>
            <a:ext cx="3085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ctrTitle"/>
          </p:nvPr>
        </p:nvSpPr>
        <p:spPr>
          <a:xfrm flipH="1">
            <a:off x="5433759" y="1465264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 flipH="1">
            <a:off x="5433646" y="1893001"/>
            <a:ext cx="2990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7356" y="350029"/>
            <a:ext cx="70335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 flipH="1">
            <a:off x="4356438" y="1997425"/>
            <a:ext cx="3713700" cy="1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1399750" y="416250"/>
            <a:ext cx="7024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 rot="-289">
            <a:off x="1003054" y="1208247"/>
            <a:ext cx="7137900" cy="27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631800" y="2853775"/>
            <a:ext cx="3048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4235100" y="980985"/>
            <a:ext cx="3375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ctrTitle"/>
          </p:nvPr>
        </p:nvSpPr>
        <p:spPr>
          <a:xfrm flipH="1">
            <a:off x="724549" y="365406"/>
            <a:ext cx="30453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" type="subTitle"/>
          </p:nvPr>
        </p:nvSpPr>
        <p:spPr>
          <a:xfrm flipH="1">
            <a:off x="724700" y="2531250"/>
            <a:ext cx="3045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/>
              <a:buNone/>
              <a:defRPr sz="24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icksand"/>
              <a:buChar char="●"/>
              <a:defRPr sz="18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icksand"/>
              <a:buChar char="○"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●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Quicksand"/>
              <a:buChar char="○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Quicksand"/>
              <a:buChar char="■"/>
              <a:defRPr sz="1200"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hyperlink" Target="http://drive.google.com/file/d/1Jr4WQSp_mJNnFnFmXbYhKtHK3rwuK_7t/view" TargetMode="External"/><Relationship Id="rId6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hyperlink" Target="mailto:rafael.rubim.cabral@gmail.com" TargetMode="External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developer.amazon.com/fr/blogs/alexa/tag/How+To?page=3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Relationship Id="rId10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ctrTitle"/>
          </p:nvPr>
        </p:nvSpPr>
        <p:spPr>
          <a:xfrm>
            <a:off x="267900" y="3677913"/>
            <a:ext cx="8608200" cy="867600"/>
          </a:xfrm>
          <a:prstGeom prst="rect">
            <a:avLst/>
          </a:prstGeom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Gerador de história de jogo baseado em planejamento com uma interface entre Prolog e C#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8" name="Google Shape;128;p27"/>
          <p:cNvSpPr txBox="1"/>
          <p:nvPr>
            <p:ph idx="1" type="subTitle"/>
          </p:nvPr>
        </p:nvSpPr>
        <p:spPr>
          <a:xfrm>
            <a:off x="825325" y="4519800"/>
            <a:ext cx="7144500" cy="6237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Rafael Rubim Cabral  </a:t>
            </a:r>
            <a:r>
              <a:rPr lang="en">
                <a:solidFill>
                  <a:schemeClr val="dk2"/>
                </a:solidFill>
              </a:rPr>
              <a:t>                                                                  </a:t>
            </a:r>
            <a:endParaRPr>
              <a:solidFill>
                <a:schemeClr val="dk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Orientação Bruno Feijó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33375"/>
            <a:ext cx="9143999" cy="60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idx="4" type="title"/>
          </p:nvPr>
        </p:nvSpPr>
        <p:spPr>
          <a:xfrm>
            <a:off x="720000" y="351550"/>
            <a:ext cx="7572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UTILIZAÇÃO DA INTERFACE</a:t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906325" y="1194675"/>
            <a:ext cx="5034149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36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06" name="Google Shape;306;p36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07" name="Google Shape;307;p36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6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6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6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6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2" name="Google Shape;312;p36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3" name="Google Shape;3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>
            <p:ph idx="4294967295" type="body"/>
          </p:nvPr>
        </p:nvSpPr>
        <p:spPr>
          <a:xfrm>
            <a:off x="906325" y="1304350"/>
            <a:ext cx="5034300" cy="3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O desenvolvedor realiza consultas à biblioteca durante a execução do jogo.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Em cada uma, retorna-se uma lista de eventos gerados na história no meio tempo. Exemplo: personagem entra em casa.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Eles podem ser considerados “comandos” que devem ser refletidos no jogo.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O fluxo da história é controlado pelo gerador, não pelo jogo.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Esse fluxo pode ser invertido em algumas situações.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6404050" y="3911850"/>
            <a:ext cx="2297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https://gamedev.stackexchange.com/questions/153691/real-time-lighting-in-a-2d-game-with-angled-camera-perspective/153694</a:t>
            </a:r>
            <a:endParaRPr sz="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2387" y="1304362"/>
            <a:ext cx="2200732" cy="27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idx="1" type="subTitle"/>
          </p:nvPr>
        </p:nvSpPr>
        <p:spPr>
          <a:xfrm flipH="1">
            <a:off x="906325" y="2045100"/>
            <a:ext cx="3169200" cy="26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gênero.pl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evento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(move_para).</a:t>
            </a:r>
            <a:b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evento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(pega).</a:t>
            </a:r>
            <a:b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evento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(escapa).</a:t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evento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(fica_e_luta).</a:t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história.pl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personagem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(vilão).</a:t>
            </a:r>
            <a:b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item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(tesouro).</a:t>
            </a:r>
            <a:b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lugar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(caverna_do_tesouro).</a:t>
            </a:r>
            <a:endParaRPr/>
          </a:p>
        </p:txBody>
      </p:sp>
      <p:grpSp>
        <p:nvGrpSpPr>
          <p:cNvPr id="323" name="Google Shape;323;p37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24" name="Google Shape;324;p37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25" name="Google Shape;325;p37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7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7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" name="Google Shape;330;p37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1" name="Google Shape;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800" y="2211700"/>
            <a:ext cx="3209500" cy="21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>
            <p:ph idx="4294967295" type="ctrTitle"/>
          </p:nvPr>
        </p:nvSpPr>
        <p:spPr>
          <a:xfrm flipH="1">
            <a:off x="3775600" y="1435500"/>
            <a:ext cx="40638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 das consultas</a:t>
            </a:r>
            <a:endParaRPr/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>
            <p:ph idx="4294967295" type="ctrTitle"/>
          </p:nvPr>
        </p:nvSpPr>
        <p:spPr>
          <a:xfrm flipH="1">
            <a:off x="906325" y="1435500"/>
            <a:ext cx="14745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Input</a:t>
            </a:r>
            <a:endParaRPr i="1"/>
          </a:p>
        </p:txBody>
      </p:sp>
      <p:sp>
        <p:nvSpPr>
          <p:cNvPr id="336" name="Google Shape;336;p37"/>
          <p:cNvSpPr txBox="1"/>
          <p:nvPr>
            <p:ph idx="4294967295" type="title"/>
          </p:nvPr>
        </p:nvSpPr>
        <p:spPr>
          <a:xfrm>
            <a:off x="906325" y="351550"/>
            <a:ext cx="2407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EXEMPLO</a:t>
            </a:r>
            <a:endParaRPr sz="2800"/>
          </a:p>
        </p:txBody>
      </p:sp>
      <p:sp>
        <p:nvSpPr>
          <p:cNvPr id="337" name="Google Shape;337;p37"/>
          <p:cNvSpPr/>
          <p:nvPr/>
        </p:nvSpPr>
        <p:spPr>
          <a:xfrm>
            <a:off x="906325" y="1194675"/>
            <a:ext cx="1874271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3837800" y="1194675"/>
            <a:ext cx="3881830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idx="2" type="subTitle"/>
          </p:nvPr>
        </p:nvSpPr>
        <p:spPr>
          <a:xfrm flipH="1">
            <a:off x="4850975" y="1498748"/>
            <a:ext cx="27840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Ações que modificam os estados. Dependem de um gatilho para executar. Podem depender de alguns estados.</a:t>
            </a:r>
            <a:endParaRPr/>
          </a:p>
        </p:txBody>
      </p:sp>
      <p:sp>
        <p:nvSpPr>
          <p:cNvPr id="344" name="Google Shape;344;p38"/>
          <p:cNvSpPr txBox="1"/>
          <p:nvPr>
            <p:ph idx="14" type="title"/>
          </p:nvPr>
        </p:nvSpPr>
        <p:spPr>
          <a:xfrm>
            <a:off x="720078" y="480093"/>
            <a:ext cx="113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</a:t>
            </a:r>
            <a:endParaRPr/>
          </a:p>
        </p:txBody>
      </p:sp>
      <p:sp>
        <p:nvSpPr>
          <p:cNvPr id="345" name="Google Shape;345;p38"/>
          <p:cNvSpPr txBox="1"/>
          <p:nvPr>
            <p:ph idx="4294967295" type="title"/>
          </p:nvPr>
        </p:nvSpPr>
        <p:spPr>
          <a:xfrm>
            <a:off x="726376" y="472575"/>
            <a:ext cx="1196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#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346" name="Google Shape;346;p38"/>
          <p:cNvSpPr txBox="1"/>
          <p:nvPr>
            <p:ph idx="1" type="subTitle"/>
          </p:nvPr>
        </p:nvSpPr>
        <p:spPr>
          <a:xfrm flipH="1">
            <a:off x="720000" y="1494577"/>
            <a:ext cx="26295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Nomes de personagens, lugares, objetos, animais e outros que pertencem ao jogo.</a:t>
            </a:r>
            <a:endParaRPr/>
          </a:p>
        </p:txBody>
      </p:sp>
      <p:sp>
        <p:nvSpPr>
          <p:cNvPr id="347" name="Google Shape;347;p38"/>
          <p:cNvSpPr txBox="1"/>
          <p:nvPr>
            <p:ph idx="3" type="subTitle"/>
          </p:nvPr>
        </p:nvSpPr>
        <p:spPr>
          <a:xfrm flipH="1">
            <a:off x="719999" y="3767527"/>
            <a:ext cx="26295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 voláteis e estáticas sobre das entidades e do universo do jogo.</a:t>
            </a:r>
            <a:endParaRPr/>
          </a:p>
        </p:txBody>
      </p:sp>
      <p:sp>
        <p:nvSpPr>
          <p:cNvPr id="348" name="Google Shape;348;p38"/>
          <p:cNvSpPr txBox="1"/>
          <p:nvPr>
            <p:ph idx="4" type="subTitle"/>
          </p:nvPr>
        </p:nvSpPr>
        <p:spPr>
          <a:xfrm flipH="1">
            <a:off x="4850975" y="3761900"/>
            <a:ext cx="2784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Sinais enviados </a:t>
            </a:r>
            <a:r>
              <a:rPr lang="en"/>
              <a:t>para a execução de eventos. São disparados pelo jogador ou como reação em cadeia da execução de outros eventos.</a:t>
            </a:r>
            <a:endParaRPr/>
          </a:p>
        </p:txBody>
      </p:sp>
      <p:sp>
        <p:nvSpPr>
          <p:cNvPr id="349" name="Google Shape;349;p38"/>
          <p:cNvSpPr txBox="1"/>
          <p:nvPr>
            <p:ph idx="6" type="subTitle"/>
          </p:nvPr>
        </p:nvSpPr>
        <p:spPr>
          <a:xfrm flipH="1">
            <a:off x="4850978" y="1041431"/>
            <a:ext cx="28926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EVENTOS</a:t>
            </a:r>
            <a:endParaRPr/>
          </a:p>
        </p:txBody>
      </p:sp>
      <p:sp>
        <p:nvSpPr>
          <p:cNvPr id="350" name="Google Shape;350;p38"/>
          <p:cNvSpPr txBox="1"/>
          <p:nvPr>
            <p:ph idx="7" type="subTitle"/>
          </p:nvPr>
        </p:nvSpPr>
        <p:spPr>
          <a:xfrm flipH="1">
            <a:off x="719999" y="3356888"/>
            <a:ext cx="33699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ESTADOS</a:t>
            </a:r>
            <a:endParaRPr/>
          </a:p>
        </p:txBody>
      </p:sp>
      <p:sp>
        <p:nvSpPr>
          <p:cNvPr id="351" name="Google Shape;351;p38"/>
          <p:cNvSpPr txBox="1"/>
          <p:nvPr>
            <p:ph idx="8" type="subTitle"/>
          </p:nvPr>
        </p:nvSpPr>
        <p:spPr>
          <a:xfrm flipH="1">
            <a:off x="4850978" y="3358638"/>
            <a:ext cx="3079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GATILHOS</a:t>
            </a:r>
            <a:endParaRPr/>
          </a:p>
        </p:txBody>
      </p:sp>
      <p:sp>
        <p:nvSpPr>
          <p:cNvPr id="352" name="Google Shape;352;p38"/>
          <p:cNvSpPr txBox="1"/>
          <p:nvPr>
            <p:ph type="title"/>
          </p:nvPr>
        </p:nvSpPr>
        <p:spPr>
          <a:xfrm>
            <a:off x="726376" y="2723373"/>
            <a:ext cx="1196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</a:t>
            </a:r>
            <a:endParaRPr/>
          </a:p>
        </p:txBody>
      </p:sp>
      <p:sp>
        <p:nvSpPr>
          <p:cNvPr id="353" name="Google Shape;353;p38"/>
          <p:cNvSpPr txBox="1"/>
          <p:nvPr>
            <p:ph idx="9" type="title"/>
          </p:nvPr>
        </p:nvSpPr>
        <p:spPr>
          <a:xfrm>
            <a:off x="4850978" y="465292"/>
            <a:ext cx="113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</a:t>
            </a:r>
            <a:endParaRPr/>
          </a:p>
        </p:txBody>
      </p:sp>
      <p:sp>
        <p:nvSpPr>
          <p:cNvPr id="354" name="Google Shape;354;p38"/>
          <p:cNvSpPr txBox="1"/>
          <p:nvPr>
            <p:ph idx="13" type="title"/>
          </p:nvPr>
        </p:nvSpPr>
        <p:spPr>
          <a:xfrm>
            <a:off x="4850978" y="2717086"/>
            <a:ext cx="1487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</a:t>
            </a:r>
            <a:endParaRPr/>
          </a:p>
        </p:txBody>
      </p:sp>
      <p:sp>
        <p:nvSpPr>
          <p:cNvPr id="355" name="Google Shape;355;p38"/>
          <p:cNvSpPr txBox="1"/>
          <p:nvPr>
            <p:ph idx="5" type="subTitle"/>
          </p:nvPr>
        </p:nvSpPr>
        <p:spPr>
          <a:xfrm flipH="1">
            <a:off x="719999" y="1029867"/>
            <a:ext cx="32106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ENTIDADES</a:t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817704" y="2563213"/>
            <a:ext cx="2531867" cy="31876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4850978" y="2563213"/>
            <a:ext cx="2531867" cy="31876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39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65" name="Google Shape;365;p39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66" name="Google Shape;366;p39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9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9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9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1" name="Google Shape;371;p39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39"/>
          <p:cNvSpPr txBox="1"/>
          <p:nvPr>
            <p:ph idx="4294967295" type="body"/>
          </p:nvPr>
        </p:nvSpPr>
        <p:spPr>
          <a:xfrm>
            <a:off x="906325" y="1183800"/>
            <a:ext cx="4035000" cy="3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Para deixar a geração da história adaptar-se ao modelo do jogador, a biblioteca aceita uma tupla de cinco números em ponto flutuante que variam de -1 a 1. Cada um representa uma dimensão do BigFive.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Esse valor fica disponível para o gerador na forma de estado.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175" y="1193018"/>
            <a:ext cx="3349200" cy="326050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/>
          <p:nvPr/>
        </p:nvSpPr>
        <p:spPr>
          <a:xfrm>
            <a:off x="906325" y="1194675"/>
            <a:ext cx="4034944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"/>
          <p:cNvSpPr txBox="1"/>
          <p:nvPr>
            <p:ph idx="4" type="title"/>
          </p:nvPr>
        </p:nvSpPr>
        <p:spPr>
          <a:xfrm>
            <a:off x="906325" y="351550"/>
            <a:ext cx="65025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PERSONALIDADE DO JOGADOR</a:t>
            </a:r>
            <a:endParaRPr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type="title"/>
          </p:nvPr>
        </p:nvSpPr>
        <p:spPr>
          <a:xfrm>
            <a:off x="720006" y="350886"/>
            <a:ext cx="42462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TRAMA</a:t>
            </a:r>
            <a:endParaRPr/>
          </a:p>
        </p:txBody>
      </p:sp>
      <p:grpSp>
        <p:nvGrpSpPr>
          <p:cNvPr id="383" name="Google Shape;383;p4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384" name="Google Shape;384;p4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385" name="Google Shape;385;p4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4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4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4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0" name="Google Shape;390;p4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 txBox="1"/>
          <p:nvPr>
            <p:ph idx="1" type="body"/>
          </p:nvPr>
        </p:nvSpPr>
        <p:spPr>
          <a:xfrm>
            <a:off x="5071975" y="1271863"/>
            <a:ext cx="39495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estáEm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(vilão, ilha).</a:t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5211400" y="1789088"/>
            <a:ext cx="180900" cy="42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96" name="Google Shape;396;p40"/>
          <p:cNvSpPr txBox="1"/>
          <p:nvPr>
            <p:ph idx="1" type="body"/>
          </p:nvPr>
        </p:nvSpPr>
        <p:spPr>
          <a:xfrm>
            <a:off x="5071975" y="2341813"/>
            <a:ext cx="39495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estáEm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(vilão, caverna_do_tesouro).</a:t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5211400" y="2834538"/>
            <a:ext cx="180900" cy="42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98" name="Google Shape;398;p40"/>
          <p:cNvSpPr txBox="1"/>
          <p:nvPr>
            <p:ph idx="1" type="body"/>
          </p:nvPr>
        </p:nvSpPr>
        <p:spPr>
          <a:xfrm>
            <a:off x="5122625" y="3258438"/>
            <a:ext cx="3949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estáEm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(vilão, caverna_do_tesouro).</a:t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possui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(vilão, tesouro).</a:t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657B8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5641000" y="1063150"/>
            <a:ext cx="2074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0" name="Google Shape;400;p40"/>
          <p:cNvSpPr txBox="1"/>
          <p:nvPr>
            <p:ph idx="1" type="body"/>
          </p:nvPr>
        </p:nvSpPr>
        <p:spPr>
          <a:xfrm>
            <a:off x="5516600" y="1737413"/>
            <a:ext cx="1886100" cy="3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Evento “</a:t>
            </a:r>
            <a:r>
              <a:rPr lang="en">
                <a:solidFill>
                  <a:srgbClr val="BF9000"/>
                </a:solidFill>
              </a:rPr>
              <a:t>move_para</a:t>
            </a:r>
            <a:r>
              <a:rPr lang="en">
                <a:solidFill>
                  <a:schemeClr val="dk2"/>
                </a:solidFill>
              </a:rPr>
              <a:t>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1" name="Google Shape;401;p40"/>
          <p:cNvSpPr txBox="1"/>
          <p:nvPr>
            <p:ph idx="1" type="body"/>
          </p:nvPr>
        </p:nvSpPr>
        <p:spPr>
          <a:xfrm>
            <a:off x="5572925" y="2771875"/>
            <a:ext cx="1886100" cy="3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Evento “</a:t>
            </a:r>
            <a:r>
              <a:rPr lang="en">
                <a:solidFill>
                  <a:srgbClr val="BF9000"/>
                </a:solidFill>
              </a:rPr>
              <a:t>pega</a:t>
            </a:r>
            <a:r>
              <a:rPr lang="en">
                <a:solidFill>
                  <a:schemeClr val="dk2"/>
                </a:solidFill>
              </a:rPr>
              <a:t>”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720000" y="1304350"/>
            <a:ext cx="3949500" cy="3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trama é definida no arquivo de </a:t>
            </a:r>
            <a:r>
              <a:rPr i="1" lang="en">
                <a:solidFill>
                  <a:schemeClr val="dk2"/>
                </a:solidFill>
              </a:rPr>
              <a:t>input</a:t>
            </a:r>
            <a:r>
              <a:rPr lang="en">
                <a:solidFill>
                  <a:schemeClr val="dk2"/>
                </a:solidFill>
              </a:rPr>
              <a:t> “história.pl”.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Ela é uma sequência de objetivos, tal que cada objetivo é um conjunto de estados que devem ser satisfeitos após a execução de alguns eventos.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Por exemplo, um objetivo pode ser que o estado “</a:t>
            </a:r>
            <a:r>
              <a:rPr lang="en" sz="1100">
                <a:solidFill>
                  <a:srgbClr val="268BD2"/>
                </a:solidFill>
                <a:latin typeface="Consolas"/>
                <a:ea typeface="Consolas"/>
                <a:cs typeface="Consolas"/>
                <a:sym typeface="Consolas"/>
              </a:rPr>
              <a:t>possui</a:t>
            </a:r>
            <a:r>
              <a:rPr lang="en" sz="1100">
                <a:solidFill>
                  <a:srgbClr val="657B83"/>
                </a:solidFill>
                <a:latin typeface="Consolas"/>
                <a:ea typeface="Consolas"/>
                <a:cs typeface="Consolas"/>
                <a:sym typeface="Consolas"/>
              </a:rPr>
              <a:t>(vilão, tesouro)</a:t>
            </a:r>
            <a:r>
              <a:rPr lang="en">
                <a:solidFill>
                  <a:schemeClr val="dk2"/>
                </a:solidFill>
              </a:rPr>
              <a:t>” seja verdadeiro.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Quando todos os objetivos da trama são cumpridos, na ordem de definição, o Gerador chegou ao fim da história.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3" name="Google Shape;403;p40"/>
          <p:cNvSpPr/>
          <p:nvPr/>
        </p:nvSpPr>
        <p:spPr>
          <a:xfrm>
            <a:off x="733025" y="1194675"/>
            <a:ext cx="3779958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/>
          <p:nvPr>
            <p:ph type="title"/>
          </p:nvPr>
        </p:nvSpPr>
        <p:spPr>
          <a:xfrm>
            <a:off x="720006" y="350886"/>
            <a:ext cx="42462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PLANEJAMENTO</a:t>
            </a:r>
            <a:endParaRPr/>
          </a:p>
        </p:txBody>
      </p:sp>
      <p:grpSp>
        <p:nvGrpSpPr>
          <p:cNvPr id="409" name="Google Shape;409;p41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410" name="Google Shape;410;p41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411" name="Google Shape;411;p41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1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41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41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1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6" name="Google Shape;416;p41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1"/>
          <p:cNvSpPr txBox="1"/>
          <p:nvPr/>
        </p:nvSpPr>
        <p:spPr>
          <a:xfrm>
            <a:off x="5641000" y="1063150"/>
            <a:ext cx="2074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1" name="Google Shape;421;p41"/>
          <p:cNvSpPr txBox="1"/>
          <p:nvPr>
            <p:ph idx="1" type="body"/>
          </p:nvPr>
        </p:nvSpPr>
        <p:spPr>
          <a:xfrm>
            <a:off x="720000" y="1304350"/>
            <a:ext cx="3949500" cy="3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 Gerador usa um algoritmo planejador A* desenvolvido em Prolog, com uma função heurística definida pelo usuário no arquivo “história.pl”.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 ele, é possível calcular uma sequência de eventos eficiente para realizar a Trama, a partir do conjunto atual de estados.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Ainda assim, a execução desses eventos depende do disparo de Gatilhos.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2" name="Google Shape;4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100" y="1475024"/>
            <a:ext cx="3723625" cy="19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 txBox="1"/>
          <p:nvPr>
            <p:ph idx="1" type="body"/>
          </p:nvPr>
        </p:nvSpPr>
        <p:spPr>
          <a:xfrm>
            <a:off x="5208600" y="3287575"/>
            <a:ext cx="35073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Problema comum de pathfinding, resolvido por A*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733025" y="1194675"/>
            <a:ext cx="3779958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733000" y="1421400"/>
            <a:ext cx="3780000" cy="13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2"/>
                </a:solidFill>
              </a:rPr>
              <a:t>Decide quais eventos vão executar entre consultas, garantindo progressão da história.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0" name="Google Shape;430;p42"/>
          <p:cNvSpPr txBox="1"/>
          <p:nvPr>
            <p:ph type="title"/>
          </p:nvPr>
        </p:nvSpPr>
        <p:spPr>
          <a:xfrm>
            <a:off x="720006" y="350886"/>
            <a:ext cx="42462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PROCESSADOR DE EVENTOS</a:t>
            </a:r>
            <a:endParaRPr/>
          </a:p>
        </p:txBody>
      </p:sp>
      <p:sp>
        <p:nvSpPr>
          <p:cNvPr id="431" name="Google Shape;431;p42"/>
          <p:cNvSpPr/>
          <p:nvPr/>
        </p:nvSpPr>
        <p:spPr>
          <a:xfrm>
            <a:off x="733035" y="1410784"/>
            <a:ext cx="3779958" cy="31881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4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433" name="Google Shape;433;p4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434" name="Google Shape;434;p4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9" name="Google Shape;439;p4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0" name="Google Shape;4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2"/>
          <p:cNvSpPr txBox="1"/>
          <p:nvPr/>
        </p:nvSpPr>
        <p:spPr>
          <a:xfrm>
            <a:off x="5641000" y="1063150"/>
            <a:ext cx="20745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1475" y="2612626"/>
            <a:ext cx="6035763" cy="233112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2"/>
          <p:cNvSpPr txBox="1"/>
          <p:nvPr>
            <p:ph idx="1" type="body"/>
          </p:nvPr>
        </p:nvSpPr>
        <p:spPr>
          <a:xfrm>
            <a:off x="4918500" y="1442675"/>
            <a:ext cx="3780000" cy="132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</a:t>
            </a:r>
            <a:r>
              <a:rPr lang="en">
                <a:solidFill>
                  <a:schemeClr val="dk2"/>
                </a:solidFill>
              </a:rPr>
              <a:t>sses eventos dependem do disparo de gatilhos e executam em ordem cronológica.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execução também depende do tipo de Gatilho.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/>
          <p:nvPr>
            <p:ph idx="3" type="subTitle"/>
          </p:nvPr>
        </p:nvSpPr>
        <p:spPr>
          <a:xfrm flipH="1">
            <a:off x="5433650" y="1892999"/>
            <a:ext cx="2990400" cy="17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Executa um evento se suas condições forem satisfeitas e se for o melhor evento a executar para satisfazer a Trama.</a:t>
            </a:r>
            <a:endParaRPr sz="1600"/>
          </a:p>
        </p:txBody>
      </p:sp>
      <p:sp>
        <p:nvSpPr>
          <p:cNvPr id="451" name="Google Shape;451;p43"/>
          <p:cNvSpPr txBox="1"/>
          <p:nvPr>
            <p:ph idx="4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GATILHO</a:t>
            </a:r>
            <a:endParaRPr/>
          </a:p>
        </p:txBody>
      </p:sp>
      <p:sp>
        <p:nvSpPr>
          <p:cNvPr id="452" name="Google Shape;452;p43"/>
          <p:cNvSpPr txBox="1"/>
          <p:nvPr>
            <p:ph idx="2" type="ctrTitle"/>
          </p:nvPr>
        </p:nvSpPr>
        <p:spPr>
          <a:xfrm flipH="1">
            <a:off x="5433759" y="1465264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PASSIVO</a:t>
            </a:r>
            <a:endParaRPr/>
          </a:p>
        </p:txBody>
      </p:sp>
      <p:sp>
        <p:nvSpPr>
          <p:cNvPr id="453" name="Google Shape;453;p43"/>
          <p:cNvSpPr txBox="1"/>
          <p:nvPr>
            <p:ph type="ctrTitle"/>
          </p:nvPr>
        </p:nvSpPr>
        <p:spPr>
          <a:xfrm flipH="1">
            <a:off x="720100" y="1465275"/>
            <a:ext cx="16962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ATIVO</a:t>
            </a:r>
            <a:endParaRPr/>
          </a:p>
        </p:txBody>
      </p:sp>
      <p:sp>
        <p:nvSpPr>
          <p:cNvPr id="454" name="Google Shape;454;p43"/>
          <p:cNvSpPr txBox="1"/>
          <p:nvPr>
            <p:ph idx="1" type="subTitle"/>
          </p:nvPr>
        </p:nvSpPr>
        <p:spPr>
          <a:xfrm flipH="1">
            <a:off x="720000" y="1902650"/>
            <a:ext cx="30855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Obrigatoriamente executa um evento, desde que suas condições sejam satisfeitas e não leve a um estado a partir do qual é impossível satisfazer a Trama.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3"/>
          <p:cNvSpPr/>
          <p:nvPr/>
        </p:nvSpPr>
        <p:spPr>
          <a:xfrm>
            <a:off x="725952" y="1194675"/>
            <a:ext cx="2990294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5433702" y="1194675"/>
            <a:ext cx="2990294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43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458" name="Google Shape;458;p43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459" name="Google Shape;459;p43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3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3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4" name="Google Shape;464;p43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5" name="Google Shape;4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idx="4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C#</a:t>
            </a:r>
            <a:endParaRPr/>
          </a:p>
        </p:txBody>
      </p:sp>
      <p:grpSp>
        <p:nvGrpSpPr>
          <p:cNvPr id="472" name="Google Shape;472;p44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473" name="Google Shape;473;p44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474" name="Google Shape;474;p44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4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4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4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4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44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44"/>
          <p:cNvSpPr/>
          <p:nvPr/>
        </p:nvSpPr>
        <p:spPr>
          <a:xfrm>
            <a:off x="725952" y="1194675"/>
            <a:ext cx="2990294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"/>
          <p:cNvSpPr txBox="1"/>
          <p:nvPr>
            <p:ph idx="1" type="subTitle"/>
          </p:nvPr>
        </p:nvSpPr>
        <p:spPr>
          <a:xfrm flipH="1">
            <a:off x="725950" y="1662800"/>
            <a:ext cx="3085500" cy="26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Os Estados, Eventos, Entidades e Gatilhos são modelados em C# como classes.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Portanto, a passagem de parâmetros e recuperação de resultados funciona através desse modelo.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475" y="482275"/>
            <a:ext cx="3131225" cy="33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>
            <p:ph idx="1" type="subTitle"/>
          </p:nvPr>
        </p:nvSpPr>
        <p:spPr>
          <a:xfrm flipH="1">
            <a:off x="4881600" y="3998750"/>
            <a:ext cx="3131100" cy="8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Exemplo de evento retornado por uma consulta</a:t>
            </a:r>
            <a:endParaRPr/>
          </a:p>
        </p:txBody>
      </p:sp>
      <p:pic>
        <p:nvPicPr>
          <p:cNvPr id="484" name="Google Shape;4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/>
          <p:nvPr>
            <p:ph idx="4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C#</a:t>
            </a:r>
            <a:endParaRPr/>
          </a:p>
        </p:txBody>
      </p:sp>
      <p:grpSp>
        <p:nvGrpSpPr>
          <p:cNvPr id="491" name="Google Shape;491;p45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492" name="Google Shape;492;p45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493" name="Google Shape;493;p45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45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45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45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45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8" name="Google Shape;498;p45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45"/>
          <p:cNvSpPr/>
          <p:nvPr/>
        </p:nvSpPr>
        <p:spPr>
          <a:xfrm>
            <a:off x="725952" y="1194675"/>
            <a:ext cx="2990294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975" y="1378025"/>
            <a:ext cx="5712051" cy="3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ctrTitle"/>
          </p:nvPr>
        </p:nvSpPr>
        <p:spPr>
          <a:xfrm flipH="1">
            <a:off x="4808700" y="1967975"/>
            <a:ext cx="36153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—Jonathan Gottschall* </a:t>
            </a:r>
            <a:endParaRPr/>
          </a:p>
        </p:txBody>
      </p:sp>
      <p:sp>
        <p:nvSpPr>
          <p:cNvPr id="137" name="Google Shape;137;p28"/>
          <p:cNvSpPr txBox="1"/>
          <p:nvPr>
            <p:ph idx="1" type="subTitle"/>
          </p:nvPr>
        </p:nvSpPr>
        <p:spPr>
          <a:xfrm flipH="1" rot="-583">
            <a:off x="3120000" y="636425"/>
            <a:ext cx="53040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“Nós somos, como espécie, viciados em histórias. Até mesmo quando o corpo adormece, a mente fica acordada a noite toda, contando histórias a si mesma.”</a:t>
            </a:r>
            <a:endParaRPr/>
          </a:p>
        </p:txBody>
      </p:sp>
      <p:sp>
        <p:nvSpPr>
          <p:cNvPr id="138" name="Google Shape;138;p28"/>
          <p:cNvSpPr/>
          <p:nvPr/>
        </p:nvSpPr>
        <p:spPr>
          <a:xfrm>
            <a:off x="4744917" y="507084"/>
            <a:ext cx="3779958" cy="31881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9" name="Google Shape;139;p28"/>
          <p:cNvSpPr txBox="1"/>
          <p:nvPr>
            <p:ph type="ctrTitle"/>
          </p:nvPr>
        </p:nvSpPr>
        <p:spPr>
          <a:xfrm flipH="1">
            <a:off x="3064875" y="4697750"/>
            <a:ext cx="59844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* Tradução retirada de “The Storytelling Animal: How Stories Make Us Human”</a:t>
            </a:r>
            <a:endParaRPr b="1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"/>
          <p:cNvSpPr txBox="1"/>
          <p:nvPr>
            <p:ph idx="4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DEMONSTRAÇÃO</a:t>
            </a:r>
            <a:endParaRPr/>
          </a:p>
        </p:txBody>
      </p:sp>
      <p:grpSp>
        <p:nvGrpSpPr>
          <p:cNvPr id="508" name="Google Shape;508;p46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509" name="Google Shape;509;p46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510" name="Google Shape;510;p46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6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46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46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5" name="Google Shape;515;p46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46"/>
          <p:cNvSpPr/>
          <p:nvPr/>
        </p:nvSpPr>
        <p:spPr>
          <a:xfrm>
            <a:off x="725952" y="1194675"/>
            <a:ext cx="2990294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6" title="Demonstraçã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9050" y="1299524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/>
          <p:nvPr>
            <p:ph idx="4294967295" type="body"/>
          </p:nvPr>
        </p:nvSpPr>
        <p:spPr>
          <a:xfrm>
            <a:off x="720000" y="1304350"/>
            <a:ext cx="6519900" cy="3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O Gerador supõe que o jogo já possui um modelo do jogador em BigFive e não permite mais do que simples comparações e aritmética com esses valores.</a:t>
            </a:r>
            <a:endParaRPr sz="1400">
              <a:solidFill>
                <a:schemeClr val="dk2"/>
              </a:solidFill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Faltou validar utilidade da ferramenta e avaliar a necessidade de funcionalidade pela implementação de um jogo completo.</a:t>
            </a:r>
            <a:endParaRPr sz="1400">
              <a:solidFill>
                <a:schemeClr val="dk2"/>
              </a:solidFill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A biblioteca mostrou-se não escalável devido à complexidade do problema e implementação recursiva do Prolog.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525" name="Google Shape;525;p47"/>
          <p:cNvSpPr txBox="1"/>
          <p:nvPr>
            <p:ph idx="4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FINAIS</a:t>
            </a:r>
            <a:endParaRPr/>
          </a:p>
        </p:txBody>
      </p:sp>
      <p:grpSp>
        <p:nvGrpSpPr>
          <p:cNvPr id="526" name="Google Shape;526;p47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527" name="Google Shape;527;p47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528" name="Google Shape;528;p47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7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7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47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7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3" name="Google Shape;533;p47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47"/>
          <p:cNvSpPr/>
          <p:nvPr/>
        </p:nvSpPr>
        <p:spPr>
          <a:xfrm>
            <a:off x="725950" y="1194675"/>
            <a:ext cx="6519840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8"/>
          <p:cNvSpPr txBox="1"/>
          <p:nvPr>
            <p:ph idx="4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TRABALHOS FUTUROS</a:t>
            </a:r>
            <a:endParaRPr/>
          </a:p>
        </p:txBody>
      </p:sp>
      <p:grpSp>
        <p:nvGrpSpPr>
          <p:cNvPr id="542" name="Google Shape;542;p48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543" name="Google Shape;543;p48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544" name="Google Shape;544;p48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48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48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8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48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9" name="Google Shape;549;p48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48"/>
          <p:cNvSpPr/>
          <p:nvPr/>
        </p:nvSpPr>
        <p:spPr>
          <a:xfrm>
            <a:off x="725950" y="1194675"/>
            <a:ext cx="5951001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8"/>
          <p:cNvSpPr txBox="1"/>
          <p:nvPr>
            <p:ph idx="4294967295" type="body"/>
          </p:nvPr>
        </p:nvSpPr>
        <p:spPr>
          <a:xfrm>
            <a:off x="720000" y="1304350"/>
            <a:ext cx="6219000" cy="32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Implementar jogo que utilize a biblioteca.</a:t>
            </a:r>
            <a:endParaRPr sz="1400">
              <a:solidFill>
                <a:schemeClr val="dk2"/>
              </a:solidFill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Machine Learning em modelo de personalidade do jogador.</a:t>
            </a:r>
            <a:endParaRPr sz="1400">
              <a:solidFill>
                <a:schemeClr val="dk2"/>
              </a:solidFill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Alternativa de planejador que use hashes para ser mais eficiente.</a:t>
            </a:r>
            <a:endParaRPr sz="1400">
              <a:solidFill>
                <a:schemeClr val="dk2"/>
              </a:solidFill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Limitar pilha de execução do planejador.</a:t>
            </a:r>
            <a:endParaRPr sz="1400">
              <a:solidFill>
                <a:schemeClr val="dk2"/>
              </a:solidFill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Considerar estratégias alternativas no processador de eventos.</a:t>
            </a:r>
            <a:endParaRPr sz="1400">
              <a:solidFill>
                <a:schemeClr val="dk2"/>
              </a:solidFill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Gerar documentação completa.</a:t>
            </a:r>
            <a:endParaRPr sz="1400">
              <a:solidFill>
                <a:schemeClr val="dk2"/>
              </a:solidFill>
            </a:endParaRPr>
          </a:p>
          <a:p>
            <a:pPr indent="-3175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Criar controle de arquivos de input.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552" name="Google Shape;5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49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559" name="Google Shape;559;p49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560" name="Google Shape;560;p49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49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49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49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49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5" name="Google Shape;565;p49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6" name="Google Shape;5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9"/>
          <p:cNvSpPr txBox="1"/>
          <p:nvPr>
            <p:ph idx="4294967295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REFERÊNCIAS DE FIGURAS</a:t>
            </a:r>
            <a:endParaRPr sz="2800"/>
          </a:p>
        </p:txBody>
      </p:sp>
      <p:sp>
        <p:nvSpPr>
          <p:cNvPr id="569" name="Google Shape;569;p49"/>
          <p:cNvSpPr/>
          <p:nvPr/>
        </p:nvSpPr>
        <p:spPr>
          <a:xfrm>
            <a:off x="725950" y="1194675"/>
            <a:ext cx="6925195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9"/>
          <p:cNvSpPr txBox="1"/>
          <p:nvPr>
            <p:ph idx="4294967295" type="body"/>
          </p:nvPr>
        </p:nvSpPr>
        <p:spPr>
          <a:xfrm>
            <a:off x="720000" y="1304350"/>
            <a:ext cx="6925200" cy="32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https://www.giantbomb.com/the-witcher-3-wild-hunt/3030-41484/forums/the-witcher-3-wild-hunt-general-discussion-thread-1772030/</a:t>
            </a:r>
            <a:endParaRPr sz="14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https://collider.com/black-mirror-bandersnatch-review/</a:t>
            </a:r>
            <a:endParaRPr sz="14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https://eytballin.tumblr.com/post/135488713230/the-real-final-choice</a:t>
            </a:r>
            <a:endParaRPr sz="14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https://peats.de/article/big-five-die-personlichkeit-in-funf-dimensionen</a:t>
            </a:r>
            <a:endParaRPr sz="1400" u="sng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https://www.geeksforgeeks.org/a-search-algorithm/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5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576" name="Google Shape;576;p5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577" name="Google Shape;577;p5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5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5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5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5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2" name="Google Shape;582;p5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3" name="Google Shape;5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0"/>
          <p:cNvSpPr txBox="1"/>
          <p:nvPr>
            <p:ph idx="4294967295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REFERÊNCIAS BIBLIOGRÁFICAS</a:t>
            </a:r>
            <a:endParaRPr sz="2800"/>
          </a:p>
        </p:txBody>
      </p:sp>
      <p:sp>
        <p:nvSpPr>
          <p:cNvPr id="586" name="Google Shape;586;p50"/>
          <p:cNvSpPr/>
          <p:nvPr/>
        </p:nvSpPr>
        <p:spPr>
          <a:xfrm>
            <a:off x="725950" y="1194675"/>
            <a:ext cx="6925195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0"/>
          <p:cNvSpPr txBox="1"/>
          <p:nvPr>
            <p:ph idx="4294967295" type="body"/>
          </p:nvPr>
        </p:nvSpPr>
        <p:spPr>
          <a:xfrm>
            <a:off x="720000" y="1304350"/>
            <a:ext cx="6219000" cy="329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BARTLE, R. Hearts, clubs, diamonds, spades: Players who suit MUDs. 1996. 27f.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GERLACH, M.; FARB, B.; REVELLE, W.; AMARAL, L. A. N. A robust data-driven approach identifies four personality types across four large data sets. 2018. 11f.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>
                <a:solidFill>
                  <a:schemeClr val="dk2"/>
                </a:solidFill>
              </a:rPr>
              <a:t>LIMA, E. S.; FEIJÓ, B.; FURTADO, A. L. Player behavior and personality modeling for interactive storytelling in games. Entertainment Computing, Vol. 28, 2018. p. 32-48, 16f.</a:t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51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593" name="Google Shape;593;p51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594" name="Google Shape;594;p51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51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51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51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51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9" name="Google Shape;599;p51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0" name="Google Shape;6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1"/>
          <p:cNvSpPr txBox="1"/>
          <p:nvPr>
            <p:ph idx="4294967295" type="subTitle"/>
          </p:nvPr>
        </p:nvSpPr>
        <p:spPr>
          <a:xfrm>
            <a:off x="720000" y="1771739"/>
            <a:ext cx="3375300" cy="29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Rafael Rubim Cabral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uFill>
                  <a:noFill/>
                </a:uFill>
                <a:hlinkClick r:id="rId5"/>
              </a:rPr>
              <a:t>rafael.rubim.cabral@gmail.com</a:t>
            </a:r>
            <a:br>
              <a:rPr lang="en" sz="1600">
                <a:solidFill>
                  <a:schemeClr val="dk2"/>
                </a:solidFill>
              </a:rPr>
            </a:b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Projeto final apresentado ao Curso Engenharia da Computação como requisito parcial para a obtenção do título de Engenheiro de Computação.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603" name="Google Shape;60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6225" y="-1329525"/>
            <a:ext cx="4727775" cy="7086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1"/>
          <p:cNvSpPr/>
          <p:nvPr/>
        </p:nvSpPr>
        <p:spPr>
          <a:xfrm>
            <a:off x="725950" y="1194675"/>
            <a:ext cx="2796919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1"/>
          <p:cNvSpPr txBox="1"/>
          <p:nvPr>
            <p:ph idx="4294967295" type="title"/>
          </p:nvPr>
        </p:nvSpPr>
        <p:spPr>
          <a:xfrm>
            <a:off x="720000" y="351550"/>
            <a:ext cx="305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OBRIGADO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 rotWithShape="1">
          <a:blip r:embed="rId3">
            <a:alphaModFix/>
          </a:blip>
          <a:srcRect b="10865" l="38435" r="11479" t="14300"/>
          <a:stretch/>
        </p:blipFill>
        <p:spPr>
          <a:xfrm>
            <a:off x="4686550" y="427850"/>
            <a:ext cx="2074301" cy="174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9"/>
          <p:cNvSpPr/>
          <p:nvPr/>
        </p:nvSpPr>
        <p:spPr>
          <a:xfrm>
            <a:off x="4638750" y="430100"/>
            <a:ext cx="2169900" cy="1743300"/>
          </a:xfrm>
          <a:prstGeom prst="roundRect">
            <a:avLst>
              <a:gd fmla="val 7780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9"/>
          <p:cNvSpPr txBox="1"/>
          <p:nvPr>
            <p:ph type="ctrTitle"/>
          </p:nvPr>
        </p:nvSpPr>
        <p:spPr>
          <a:xfrm flipH="1">
            <a:off x="724550" y="365403"/>
            <a:ext cx="30453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/>
          </a:p>
        </p:txBody>
      </p:sp>
      <p:sp>
        <p:nvSpPr>
          <p:cNvPr id="147" name="Google Shape;147;p29"/>
          <p:cNvSpPr txBox="1"/>
          <p:nvPr>
            <p:ph idx="1" type="subTitle"/>
          </p:nvPr>
        </p:nvSpPr>
        <p:spPr>
          <a:xfrm flipH="1">
            <a:off x="724700" y="2531250"/>
            <a:ext cx="3045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Explorar a interatividade do meio digital na construção do </a:t>
            </a:r>
            <a:r>
              <a:rPr i="1" lang="en"/>
              <a:t>storytelling</a:t>
            </a:r>
            <a:endParaRPr i="1"/>
          </a:p>
        </p:txBody>
      </p:sp>
      <p:cxnSp>
        <p:nvCxnSpPr>
          <p:cNvPr id="148" name="Google Shape;148;p29"/>
          <p:cNvCxnSpPr/>
          <p:nvPr/>
        </p:nvCxnSpPr>
        <p:spPr>
          <a:xfrm>
            <a:off x="680225" y="1097200"/>
            <a:ext cx="30276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9" name="Google Shape;149;p29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150" name="Google Shape;150;p29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151" name="Google Shape;151;p29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9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9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9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9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6" name="Google Shape;156;p29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850" y="2240775"/>
            <a:ext cx="3939600" cy="224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 rotWithShape="1">
          <a:blip r:embed="rId7">
            <a:alphaModFix/>
          </a:blip>
          <a:srcRect b="6690" l="22374" r="23463" t="9683"/>
          <a:stretch/>
        </p:blipFill>
        <p:spPr>
          <a:xfrm>
            <a:off x="6816125" y="427850"/>
            <a:ext cx="1810451" cy="17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/>
          <p:nvPr/>
        </p:nvSpPr>
        <p:spPr>
          <a:xfrm>
            <a:off x="6782225" y="430100"/>
            <a:ext cx="1882800" cy="1743300"/>
          </a:xfrm>
          <a:prstGeom prst="roundRect">
            <a:avLst>
              <a:gd fmla="val 7780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4638750" y="2208100"/>
            <a:ext cx="4026300" cy="2300400"/>
          </a:xfrm>
          <a:prstGeom prst="roundRect">
            <a:avLst>
              <a:gd fmla="val 7780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6" type="title"/>
          </p:nvPr>
        </p:nvSpPr>
        <p:spPr>
          <a:xfrm>
            <a:off x="720000" y="358633"/>
            <a:ext cx="70335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</a:t>
            </a:r>
            <a:endParaRPr/>
          </a:p>
        </p:txBody>
      </p:sp>
      <p:sp>
        <p:nvSpPr>
          <p:cNvPr id="168" name="Google Shape;168;p30"/>
          <p:cNvSpPr txBox="1"/>
          <p:nvPr>
            <p:ph idx="2" type="ctrTitle"/>
          </p:nvPr>
        </p:nvSpPr>
        <p:spPr>
          <a:xfrm flipH="1">
            <a:off x="6572850" y="2820475"/>
            <a:ext cx="2256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ADAPTAÇÃO</a:t>
            </a:r>
            <a:endParaRPr/>
          </a:p>
        </p:txBody>
      </p:sp>
      <p:sp>
        <p:nvSpPr>
          <p:cNvPr id="169" name="Google Shape;169;p30"/>
          <p:cNvSpPr txBox="1"/>
          <p:nvPr>
            <p:ph idx="1" type="subTitle"/>
          </p:nvPr>
        </p:nvSpPr>
        <p:spPr>
          <a:xfrm flipH="1">
            <a:off x="719991" y="3419209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São os meios a explorar</a:t>
            </a:r>
            <a:endParaRPr/>
          </a:p>
        </p:txBody>
      </p:sp>
      <p:sp>
        <p:nvSpPr>
          <p:cNvPr id="170" name="Google Shape;170;p30"/>
          <p:cNvSpPr txBox="1"/>
          <p:nvPr>
            <p:ph idx="4" type="ctrTitle"/>
          </p:nvPr>
        </p:nvSpPr>
        <p:spPr>
          <a:xfrm flipH="1">
            <a:off x="3041600" y="2820475"/>
            <a:ext cx="3209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ENTRETENIMENTO</a:t>
            </a:r>
            <a:endParaRPr/>
          </a:p>
        </p:txBody>
      </p:sp>
      <p:sp>
        <p:nvSpPr>
          <p:cNvPr id="171" name="Google Shape;171;p30"/>
          <p:cNvSpPr txBox="1"/>
          <p:nvPr>
            <p:ph type="ctrTitle"/>
          </p:nvPr>
        </p:nvSpPr>
        <p:spPr>
          <a:xfrm flipH="1">
            <a:off x="719998" y="1617750"/>
            <a:ext cx="116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01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72" name="Google Shape;172;p30"/>
          <p:cNvSpPr txBox="1"/>
          <p:nvPr>
            <p:ph type="ctrTitle"/>
          </p:nvPr>
        </p:nvSpPr>
        <p:spPr>
          <a:xfrm flipH="1">
            <a:off x="3041600" y="1617750"/>
            <a:ext cx="116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02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173" name="Google Shape;173;p30"/>
          <p:cNvSpPr txBox="1"/>
          <p:nvPr>
            <p:ph type="ctrTitle"/>
          </p:nvPr>
        </p:nvSpPr>
        <p:spPr>
          <a:xfrm flipH="1">
            <a:off x="6572689" y="1617750"/>
            <a:ext cx="116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03</a:t>
            </a:r>
            <a:endParaRPr sz="6000">
              <a:solidFill>
                <a:schemeClr val="accent2"/>
              </a:solidFill>
            </a:endParaRPr>
          </a:p>
        </p:txBody>
      </p:sp>
      <p:grpSp>
        <p:nvGrpSpPr>
          <p:cNvPr id="174" name="Google Shape;174;p30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175" name="Google Shape;175;p30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176" name="Google Shape;176;p30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0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0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" name="Google Shape;181;p30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30"/>
          <p:cNvSpPr/>
          <p:nvPr/>
        </p:nvSpPr>
        <p:spPr>
          <a:xfrm>
            <a:off x="720000" y="2584375"/>
            <a:ext cx="7982046" cy="37350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 txBox="1"/>
          <p:nvPr>
            <p:ph type="ctrTitle"/>
          </p:nvPr>
        </p:nvSpPr>
        <p:spPr>
          <a:xfrm flipH="1">
            <a:off x="720002" y="2933525"/>
            <a:ext cx="185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JOGOS DIGITAIS</a:t>
            </a:r>
            <a:endParaRPr/>
          </a:p>
        </p:txBody>
      </p:sp>
      <p:sp>
        <p:nvSpPr>
          <p:cNvPr id="184" name="Google Shape;184;p30"/>
          <p:cNvSpPr txBox="1"/>
          <p:nvPr>
            <p:ph idx="5" type="subTitle"/>
          </p:nvPr>
        </p:nvSpPr>
        <p:spPr>
          <a:xfrm flipH="1">
            <a:off x="3041606" y="3419200"/>
            <a:ext cx="3119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o tipo de história que se busca explorar</a:t>
            </a:r>
            <a:endParaRPr/>
          </a:p>
        </p:txBody>
      </p:sp>
      <p:sp>
        <p:nvSpPr>
          <p:cNvPr id="185" name="Google Shape;185;p30"/>
          <p:cNvSpPr txBox="1"/>
          <p:nvPr>
            <p:ph idx="3" type="subTitle"/>
          </p:nvPr>
        </p:nvSpPr>
        <p:spPr>
          <a:xfrm flipH="1">
            <a:off x="6572699" y="3419200"/>
            <a:ext cx="1851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o que se busca nas histórias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idx="1" type="subTitle"/>
          </p:nvPr>
        </p:nvSpPr>
        <p:spPr>
          <a:xfrm flipH="1">
            <a:off x="4882125" y="443650"/>
            <a:ext cx="3373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Árvores de decisão são comuns em </a:t>
            </a:r>
            <a:r>
              <a:rPr i="1" lang="en"/>
              <a:t>storytelling</a:t>
            </a:r>
            <a:r>
              <a:rPr lang="en"/>
              <a:t> interativo</a:t>
            </a:r>
            <a:endParaRPr/>
          </a:p>
        </p:txBody>
      </p:sp>
      <p:grpSp>
        <p:nvGrpSpPr>
          <p:cNvPr id="193" name="Google Shape;193;p31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194" name="Google Shape;194;p31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195" name="Google Shape;195;p31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1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1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1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1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0" name="Google Shape;200;p31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650" y="1446175"/>
            <a:ext cx="6379100" cy="31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1474650" y="4603500"/>
            <a:ext cx="63789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https://developer.amazon.com/fr/blogs/alexa/tag/How+To?page=3</a:t>
            </a:r>
            <a:endParaRPr sz="800"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725950" y="1194675"/>
            <a:ext cx="3373078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4294967295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SITUAÇÃO ATUAL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idx="4" type="title"/>
          </p:nvPr>
        </p:nvSpPr>
        <p:spPr>
          <a:xfrm>
            <a:off x="720000" y="351543"/>
            <a:ext cx="6925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SITUAÇÃO ATUAL</a:t>
            </a:r>
            <a:endParaRPr/>
          </a:p>
        </p:txBody>
      </p:sp>
      <p:sp>
        <p:nvSpPr>
          <p:cNvPr id="212" name="Google Shape;212;p32"/>
          <p:cNvSpPr txBox="1"/>
          <p:nvPr>
            <p:ph idx="2" type="ctrTitle"/>
          </p:nvPr>
        </p:nvSpPr>
        <p:spPr>
          <a:xfrm flipH="1">
            <a:off x="5433650" y="1481725"/>
            <a:ext cx="29904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MODELAGEM DO UNIVERSO</a:t>
            </a:r>
            <a:endParaRPr i="1"/>
          </a:p>
        </p:txBody>
      </p:sp>
      <p:sp>
        <p:nvSpPr>
          <p:cNvPr id="213" name="Google Shape;213;p32"/>
          <p:cNvSpPr txBox="1"/>
          <p:nvPr>
            <p:ph idx="3" type="subTitle"/>
          </p:nvPr>
        </p:nvSpPr>
        <p:spPr>
          <a:xfrm flipH="1">
            <a:off x="5433650" y="2294648"/>
            <a:ext cx="2990400" cy="23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adaptação de histórias ao jogador e suas ações. Exemplo:</a:t>
            </a:r>
            <a:endParaRPr/>
          </a:p>
          <a:p>
            <a:pPr indent="-304800" lvl="0" marL="3429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Modelagem de comportamento do jogador com técnicas de geração de narração para </a:t>
            </a:r>
            <a:r>
              <a:rPr i="1" lang="en"/>
              <a:t>storytelling </a:t>
            </a:r>
            <a:r>
              <a:rPr lang="en"/>
              <a:t>interativo em jogos </a:t>
            </a:r>
            <a:r>
              <a:rPr lang="en"/>
              <a:t>(Lima et al. 2018)</a:t>
            </a:r>
            <a:endParaRPr/>
          </a:p>
        </p:txBody>
      </p:sp>
      <p:sp>
        <p:nvSpPr>
          <p:cNvPr id="214" name="Google Shape;214;p32"/>
          <p:cNvSpPr txBox="1"/>
          <p:nvPr>
            <p:ph type="ctrTitle"/>
          </p:nvPr>
        </p:nvSpPr>
        <p:spPr>
          <a:xfrm flipH="1">
            <a:off x="678500" y="1481725"/>
            <a:ext cx="2996100" cy="8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MODELAGEM DO JOGADOR</a:t>
            </a: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725950" y="1194675"/>
            <a:ext cx="2948508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/>
          <p:nvPr/>
        </p:nvSpPr>
        <p:spPr>
          <a:xfrm>
            <a:off x="5433702" y="1194675"/>
            <a:ext cx="2990294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32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218" name="Google Shape;218;p32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219" name="Google Shape;219;p32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2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2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2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2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4" name="Google Shape;224;p32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32"/>
          <p:cNvSpPr txBox="1"/>
          <p:nvPr>
            <p:ph idx="1" type="subTitle"/>
          </p:nvPr>
        </p:nvSpPr>
        <p:spPr>
          <a:xfrm flipH="1">
            <a:off x="678450" y="2304275"/>
            <a:ext cx="3037800" cy="22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adaptação de histórias a ele. Exemplos:</a:t>
            </a:r>
            <a:endParaRPr/>
          </a:p>
          <a:p>
            <a:pPr indent="-304800" lvl="0" marL="3429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Modelo de personalidade BigFive</a:t>
            </a:r>
            <a:endParaRPr i="1"/>
          </a:p>
          <a:p>
            <a:pPr indent="-304800" lvl="0" marL="3429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Perfis de personalidade (GERLACH, 2018)</a:t>
            </a:r>
            <a:endParaRPr/>
          </a:p>
          <a:p>
            <a:pPr indent="-304800" lvl="0" marL="3429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Tipos de jogador (BARTLE, 1996)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720006" y="350886"/>
            <a:ext cx="42462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</a:t>
            </a:r>
            <a:endParaRPr/>
          </a:p>
        </p:txBody>
      </p:sp>
      <p:grpSp>
        <p:nvGrpSpPr>
          <p:cNvPr id="233" name="Google Shape;233;p33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234" name="Google Shape;234;p33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235" name="Google Shape;235;p33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" name="Google Shape;240;p33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325" y="616753"/>
            <a:ext cx="3260575" cy="376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720000" y="1304350"/>
            <a:ext cx="3949500" cy="3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Biblioteca de apoio ao </a:t>
            </a:r>
            <a:r>
              <a:rPr i="1" lang="en">
                <a:solidFill>
                  <a:schemeClr val="dk2"/>
                </a:solidFill>
              </a:rPr>
              <a:t>storytelling </a:t>
            </a:r>
            <a:r>
              <a:rPr lang="en">
                <a:solidFill>
                  <a:schemeClr val="dk2"/>
                </a:solidFill>
              </a:rPr>
              <a:t>interativo em jogos. Alternativa à árvore de decisões: gerador de histórias.</a:t>
            </a:r>
            <a:endParaRPr>
              <a:solidFill>
                <a:schemeClr val="dk2"/>
              </a:solidFill>
            </a:endParaRPr>
          </a:p>
          <a:p>
            <a:pPr indent="-3048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</a:rPr>
              <a:t>Desenvolvedor do jogo é chamado de “Escritor” ou “Autor” da história.</a:t>
            </a:r>
            <a:endParaRPr>
              <a:solidFill>
                <a:schemeClr val="dk2"/>
              </a:solidFill>
            </a:endParaRPr>
          </a:p>
          <a:p>
            <a:pPr indent="-3048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</a:rPr>
              <a:t>Objetos do jogo são mapeados para um domínio de </a:t>
            </a:r>
            <a:r>
              <a:rPr i="1" lang="en">
                <a:solidFill>
                  <a:schemeClr val="dk2"/>
                </a:solidFill>
              </a:rPr>
              <a:t>storytelling</a:t>
            </a:r>
            <a:r>
              <a:rPr lang="en">
                <a:solidFill>
                  <a:schemeClr val="dk2"/>
                </a:solidFill>
              </a:rPr>
              <a:t>.</a:t>
            </a:r>
            <a:endParaRPr>
              <a:solidFill>
                <a:schemeClr val="dk2"/>
              </a:solidFill>
            </a:endParaRPr>
          </a:p>
          <a:p>
            <a:pPr indent="-3048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>
                <a:solidFill>
                  <a:schemeClr val="dk2"/>
                </a:solidFill>
              </a:rPr>
              <a:t>O Escritor tem o poder de fixar elementos da história ou ajustá-los para que fiquem sob o controle do gerador.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725950" y="1194675"/>
            <a:ext cx="3779958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idx="4" type="title"/>
          </p:nvPr>
        </p:nvSpPr>
        <p:spPr>
          <a:xfrm>
            <a:off x="720000" y="351550"/>
            <a:ext cx="7572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GERADOR DE HISTÓRIAS - BIBLIOTECA</a:t>
            </a:r>
            <a:endParaRPr/>
          </a:p>
        </p:txBody>
      </p:sp>
      <p:sp>
        <p:nvSpPr>
          <p:cNvPr id="252" name="Google Shape;252;p34"/>
          <p:cNvSpPr txBox="1"/>
          <p:nvPr>
            <p:ph idx="2" type="ctrTitle"/>
          </p:nvPr>
        </p:nvSpPr>
        <p:spPr>
          <a:xfrm flipH="1">
            <a:off x="776375" y="1465275"/>
            <a:ext cx="37191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EM PROLOG</a:t>
            </a:r>
            <a:endParaRPr/>
          </a:p>
        </p:txBody>
      </p:sp>
      <p:sp>
        <p:nvSpPr>
          <p:cNvPr id="253" name="Google Shape;253;p34"/>
          <p:cNvSpPr txBox="1"/>
          <p:nvPr>
            <p:ph type="ctrTitle"/>
          </p:nvPr>
        </p:nvSpPr>
        <p:spPr>
          <a:xfrm flipH="1">
            <a:off x="5338500" y="1465275"/>
            <a:ext cx="30855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EM C#</a:t>
            </a:r>
            <a:endParaRPr/>
          </a:p>
        </p:txBody>
      </p:sp>
      <p:sp>
        <p:nvSpPr>
          <p:cNvPr id="254" name="Google Shape;254;p34"/>
          <p:cNvSpPr txBox="1"/>
          <p:nvPr>
            <p:ph idx="1" type="subTitle"/>
          </p:nvPr>
        </p:nvSpPr>
        <p:spPr>
          <a:xfrm flipH="1">
            <a:off x="5338425" y="1893000"/>
            <a:ext cx="2996400" cy="1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Usada diretamente pelo desenvolvedor do jogo.</a:t>
            </a:r>
            <a:endParaRPr/>
          </a:p>
          <a:p>
            <a:pPr indent="-304800" lvl="0" marL="3429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Auxilia o </a:t>
            </a:r>
            <a:r>
              <a:rPr i="1" lang="en"/>
              <a:t>storytelling </a:t>
            </a:r>
            <a:r>
              <a:rPr lang="en"/>
              <a:t>interativo em tempo de execução.</a:t>
            </a:r>
            <a:endParaRPr/>
          </a:p>
        </p:txBody>
      </p:sp>
      <p:sp>
        <p:nvSpPr>
          <p:cNvPr id="255" name="Google Shape;255;p34"/>
          <p:cNvSpPr/>
          <p:nvPr/>
        </p:nvSpPr>
        <p:spPr>
          <a:xfrm>
            <a:off x="5344527" y="1194675"/>
            <a:ext cx="2990294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906324" y="1194675"/>
            <a:ext cx="3471595" cy="31899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4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258" name="Google Shape;258;p34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259" name="Google Shape;259;p34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4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4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4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4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4" name="Google Shape;264;p34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 b="5673" l="9804" r="8901" t="11736"/>
          <a:stretch/>
        </p:blipFill>
        <p:spPr>
          <a:xfrm>
            <a:off x="6072988" y="3071325"/>
            <a:ext cx="1616525" cy="16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3348650"/>
            <a:ext cx="1084475" cy="1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>
            <p:ph idx="1" type="subTitle"/>
          </p:nvPr>
        </p:nvSpPr>
        <p:spPr>
          <a:xfrm flipH="1">
            <a:off x="906300" y="1976975"/>
            <a:ext cx="34716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Arquivo </a:t>
            </a:r>
            <a:r>
              <a:rPr i="1" lang="en"/>
              <a:t>input</a:t>
            </a:r>
            <a:r>
              <a:rPr lang="en"/>
              <a:t> de mapeamento e configurações da geração escrito pelo desenvolvedor do jogo.</a:t>
            </a:r>
            <a:endParaRPr/>
          </a:p>
          <a:p>
            <a:pPr indent="-304800" lvl="0" marL="3429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Implementa o funcionamento do gerador.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ctrTitle"/>
          </p:nvPr>
        </p:nvSpPr>
        <p:spPr>
          <a:xfrm flipH="1">
            <a:off x="724525" y="365400"/>
            <a:ext cx="29382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MAPEAMENTO E CONFIGURAÇÃO</a:t>
            </a:r>
            <a:endParaRPr/>
          </a:p>
        </p:txBody>
      </p:sp>
      <p:sp>
        <p:nvSpPr>
          <p:cNvPr id="275" name="Google Shape;275;p35"/>
          <p:cNvSpPr txBox="1"/>
          <p:nvPr>
            <p:ph idx="1" type="subTitle"/>
          </p:nvPr>
        </p:nvSpPr>
        <p:spPr>
          <a:xfrm flipH="1">
            <a:off x="745425" y="1604775"/>
            <a:ext cx="4952100" cy="11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Para utilizar a biblioteca, o jogo precisa ter elementos e </a:t>
            </a:r>
            <a:r>
              <a:rPr i="1" lang="en" sz="1400"/>
              <a:t>assets</a:t>
            </a:r>
            <a:r>
              <a:rPr lang="en" sz="1400"/>
              <a:t> bem definidos. Eles são mapeados e configurados através da definição de dois arquivos de </a:t>
            </a:r>
            <a:r>
              <a:rPr i="1" lang="en" sz="1400"/>
              <a:t>input</a:t>
            </a:r>
            <a:r>
              <a:rPr lang="en" sz="1400"/>
              <a:t> em prolog:</a:t>
            </a:r>
            <a:endParaRPr sz="1400"/>
          </a:p>
        </p:txBody>
      </p:sp>
      <p:cxnSp>
        <p:nvCxnSpPr>
          <p:cNvPr id="276" name="Google Shape;276;p35"/>
          <p:cNvCxnSpPr/>
          <p:nvPr/>
        </p:nvCxnSpPr>
        <p:spPr>
          <a:xfrm>
            <a:off x="708475" y="1417725"/>
            <a:ext cx="48873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7" name="Google Shape;277;p35"/>
          <p:cNvGrpSpPr/>
          <p:nvPr/>
        </p:nvGrpSpPr>
        <p:grpSpPr>
          <a:xfrm>
            <a:off x="0" y="0"/>
            <a:ext cx="180900" cy="5143505"/>
            <a:chOff x="0" y="0"/>
            <a:chExt cx="180900" cy="5143505"/>
          </a:xfrm>
        </p:grpSpPr>
        <p:grpSp>
          <p:nvGrpSpPr>
            <p:cNvPr id="278" name="Google Shape;278;p35"/>
            <p:cNvGrpSpPr/>
            <p:nvPr/>
          </p:nvGrpSpPr>
          <p:grpSpPr>
            <a:xfrm>
              <a:off x="0" y="0"/>
              <a:ext cx="180900" cy="1257061"/>
              <a:chOff x="0" y="0"/>
              <a:chExt cx="180900" cy="1257061"/>
            </a:xfrm>
          </p:grpSpPr>
          <p:sp>
            <p:nvSpPr>
              <p:cNvPr id="279" name="Google Shape;279;p35"/>
              <p:cNvSpPr/>
              <p:nvPr/>
            </p:nvSpPr>
            <p:spPr>
              <a:xfrm>
                <a:off x="0" y="180754"/>
                <a:ext cx="180900" cy="54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5"/>
              <p:cNvSpPr/>
              <p:nvPr/>
            </p:nvSpPr>
            <p:spPr>
              <a:xfrm>
                <a:off x="0" y="718988"/>
                <a:ext cx="180900" cy="180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0" y="900049"/>
                <a:ext cx="180900" cy="1809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0" y="1076161"/>
                <a:ext cx="180900" cy="180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0" y="0"/>
                <a:ext cx="180900" cy="180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35"/>
            <p:cNvSpPr/>
            <p:nvPr/>
          </p:nvSpPr>
          <p:spPr>
            <a:xfrm>
              <a:off x="0" y="4962605"/>
              <a:ext cx="180900" cy="18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475" y="2042874"/>
            <a:ext cx="1053674" cy="10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6475" y="888529"/>
            <a:ext cx="1053674" cy="10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6740" y="3197228"/>
            <a:ext cx="993136" cy="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082" y="3197228"/>
            <a:ext cx="983205" cy="98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5383" y="2042874"/>
            <a:ext cx="1043137" cy="10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5374" y="866600"/>
            <a:ext cx="1081141" cy="107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4635723"/>
            <a:ext cx="415200" cy="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9950" y="4660800"/>
            <a:ext cx="934050" cy="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>
            <p:ph type="ctrTitle"/>
          </p:nvPr>
        </p:nvSpPr>
        <p:spPr>
          <a:xfrm flipH="1">
            <a:off x="616275" y="3064200"/>
            <a:ext cx="29961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GÊNERO</a:t>
            </a:r>
            <a:endParaRPr sz="2000"/>
          </a:p>
        </p:txBody>
      </p:sp>
      <p:sp>
        <p:nvSpPr>
          <p:cNvPr id="294" name="Google Shape;294;p35"/>
          <p:cNvSpPr txBox="1"/>
          <p:nvPr>
            <p:ph idx="1" type="subTitle"/>
          </p:nvPr>
        </p:nvSpPr>
        <p:spPr>
          <a:xfrm flipH="1">
            <a:off x="616275" y="3496875"/>
            <a:ext cx="22791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Define características comuns ao gênero de história do jogo.</a:t>
            </a:r>
            <a:endParaRPr sz="1400"/>
          </a:p>
        </p:txBody>
      </p:sp>
      <p:sp>
        <p:nvSpPr>
          <p:cNvPr id="295" name="Google Shape;295;p35"/>
          <p:cNvSpPr/>
          <p:nvPr/>
        </p:nvSpPr>
        <p:spPr>
          <a:xfrm>
            <a:off x="724775" y="2931200"/>
            <a:ext cx="2170433" cy="31876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 txBox="1"/>
          <p:nvPr>
            <p:ph type="ctrTitle"/>
          </p:nvPr>
        </p:nvSpPr>
        <p:spPr>
          <a:xfrm flipH="1">
            <a:off x="3234675" y="3064225"/>
            <a:ext cx="29961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HISTÓRIA</a:t>
            </a:r>
            <a:endParaRPr sz="2000"/>
          </a:p>
        </p:txBody>
      </p:sp>
      <p:sp>
        <p:nvSpPr>
          <p:cNvPr id="297" name="Google Shape;297;p35"/>
          <p:cNvSpPr txBox="1"/>
          <p:nvPr>
            <p:ph idx="1" type="subTitle"/>
          </p:nvPr>
        </p:nvSpPr>
        <p:spPr>
          <a:xfrm flipH="1">
            <a:off x="3234675" y="3496900"/>
            <a:ext cx="2279100" cy="9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Define os objetos da história e sua trama.</a:t>
            </a:r>
            <a:endParaRPr sz="1400"/>
          </a:p>
        </p:txBody>
      </p:sp>
      <p:sp>
        <p:nvSpPr>
          <p:cNvPr id="298" name="Google Shape;298;p35"/>
          <p:cNvSpPr/>
          <p:nvPr/>
        </p:nvSpPr>
        <p:spPr>
          <a:xfrm>
            <a:off x="3343175" y="2931225"/>
            <a:ext cx="2170433" cy="31876"/>
          </a:xfrm>
          <a:custGeom>
            <a:rect b="b" l="l" r="r" t="t"/>
            <a:pathLst>
              <a:path extrusionOk="0" h="1029" w="122003">
                <a:moveTo>
                  <a:pt x="1" y="0"/>
                </a:moveTo>
                <a:lnTo>
                  <a:pt x="1" y="1028"/>
                </a:lnTo>
                <a:lnTo>
                  <a:pt x="122002" y="1028"/>
                </a:lnTo>
                <a:lnTo>
                  <a:pt x="122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lor of the Year by Slidesgo">
  <a:themeElements>
    <a:clrScheme name="Simple Light">
      <a:dk1>
        <a:srgbClr val="07243D"/>
      </a:dk1>
      <a:lt1>
        <a:srgbClr val="FFFFFF"/>
      </a:lt1>
      <a:dk2>
        <a:srgbClr val="6A6E85"/>
      </a:dk2>
      <a:lt2>
        <a:srgbClr val="FFF2EA"/>
      </a:lt2>
      <a:accent1>
        <a:srgbClr val="07243D"/>
      </a:accent1>
      <a:accent2>
        <a:srgbClr val="0F4C81"/>
      </a:accent2>
      <a:accent3>
        <a:srgbClr val="A8A8B2"/>
      </a:accent3>
      <a:accent4>
        <a:srgbClr val="3F709A"/>
      </a:accent4>
      <a:accent5>
        <a:srgbClr val="6F94B3"/>
      </a:accent5>
      <a:accent6>
        <a:srgbClr val="9FB7CD"/>
      </a:accent6>
      <a:hlink>
        <a:srgbClr val="072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